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19"/>
  </p:notesMasterIdLst>
  <p:sldIdLst>
    <p:sldId id="256" r:id="rId4"/>
    <p:sldId id="402" r:id="rId5"/>
    <p:sldId id="276" r:id="rId6"/>
    <p:sldId id="292" r:id="rId7"/>
    <p:sldId id="291" r:id="rId8"/>
    <p:sldId id="1050" r:id="rId9"/>
    <p:sldId id="1051" r:id="rId10"/>
    <p:sldId id="293" r:id="rId11"/>
    <p:sldId id="1024" r:id="rId12"/>
    <p:sldId id="295" r:id="rId13"/>
    <p:sldId id="296" r:id="rId14"/>
    <p:sldId id="297" r:id="rId15"/>
    <p:sldId id="298" r:id="rId16"/>
    <p:sldId id="419" r:id="rId17"/>
    <p:sldId id="409" r:id="rId18"/>
  </p:sldIdLst>
  <p:sldSz cx="12188825" cy="6858000"/>
  <p:notesSz cx="6858000" cy="9144000"/>
  <p:embeddedFontLst>
    <p:embeddedFont>
      <p:font typeface="Arial Black" panose="020B0A04020102020204" pitchFamily="34" charset="0"/>
      <p:regular r:id="rId20"/>
      <p:bold r:id="rId21"/>
    </p:embeddedFont>
    <p:embeddedFont>
      <p:font typeface="Cambria" panose="02040503050406030204" pitchFamily="18" charset="0"/>
      <p:regular r:id="rId22"/>
      <p:bold r:id="rId23"/>
      <p:italic r:id="rId24"/>
      <p:boldItalic r:id="rId25"/>
    </p:embeddedFont>
    <p:embeddedFont>
      <p:font typeface="Cooper Black" panose="0208090404030B020404" pitchFamily="18" charset="0"/>
      <p:regular r:id="rId26"/>
    </p:embeddedFont>
    <p:embeddedFont>
      <p:font typeface="Corben" panose="020B0604020202020204" charset="0"/>
      <p:bold r:id="rId27"/>
    </p:embeddedFont>
    <p:embeddedFont>
      <p:font typeface="Open Sans" panose="020B0606030504020204" pitchFamily="34" charset="0"/>
      <p:regular r:id="rId28"/>
      <p:bold r:id="rId29"/>
      <p:italic r:id="rId30"/>
      <p:boldItalic r:id="rId31"/>
    </p:embeddedFont>
    <p:embeddedFont>
      <p:font typeface="Quattrocento Sans" panose="020B0502050000020003"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egoe UI Light" panose="020B0502040204020203" pitchFamily="3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20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203" Type="http://customschemas.google.com/relationships/presentationmetadata" Target="meta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207" Type="http://schemas.openxmlformats.org/officeDocument/2006/relationships/tableStyles" Target="tableStyles.xml"/><Relationship Id="rId8" Type="http://schemas.openxmlformats.org/officeDocument/2006/relationships/slide" Target="slides/slide5.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3" name="Google Shape;106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08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BDD2387F-07C0-50A0-1236-172A215EC0A7}"/>
              </a:ext>
            </a:extLst>
          </p:cNvPr>
          <p:cNvSpPr>
            <a:spLocks noGrp="1"/>
          </p:cNvSpPr>
          <p:nvPr>
            <p:ph type="ftr" sz="quarter" idx="11"/>
          </p:nvPr>
        </p:nvSpPr>
        <p:spPr>
          <a:xfrm rot="16200000">
            <a:off x="9940012" y="4373097"/>
            <a:ext cx="3859795" cy="268498"/>
          </a:xfrm>
        </p:spPr>
        <p:txBody>
          <a:bodyPr/>
          <a:lstStyle>
            <a:lvl1pPr algn="l">
              <a:defRPr sz="1400">
                <a:solidFill>
                  <a:schemeClr val="accent4"/>
                </a:solidFill>
              </a:defRPr>
            </a:lvl1pPr>
          </a:lstStyle>
          <a:p>
            <a:endParaRPr lang="en-US"/>
          </a:p>
        </p:txBody>
      </p:sp>
      <p:sp>
        <p:nvSpPr>
          <p:cNvPr id="6" name="Slide Number Placeholder 3">
            <a:extLst>
              <a:ext uri="{FF2B5EF4-FFF2-40B4-BE49-F238E27FC236}">
                <a16:creationId xmlns:a16="http://schemas.microsoft.com/office/drawing/2014/main" id="{C3190560-6C59-E5EE-893F-1A3B6762F3C1}"/>
              </a:ext>
            </a:extLst>
          </p:cNvPr>
          <p:cNvSpPr>
            <a:spLocks noGrp="1"/>
          </p:cNvSpPr>
          <p:nvPr>
            <p:ph type="sldNum" sz="quarter" idx="12"/>
          </p:nvPr>
        </p:nvSpPr>
        <p:spPr>
          <a:xfrm>
            <a:off x="11641451" y="444773"/>
            <a:ext cx="467795" cy="365125"/>
          </a:xfrm>
        </p:spPr>
        <p:txBody>
          <a:bodyPr tIns="0" bIns="0"/>
          <a:lstStyle>
            <a:lvl1pPr algn="ctr">
              <a:defRPr sz="2800" b="1">
                <a:solidFill>
                  <a:schemeClr val="accent4"/>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D2453592-BC86-9EF6-F7BE-44C301E3B5AD}"/>
              </a:ext>
            </a:extLst>
          </p:cNvPr>
          <p:cNvCxnSpPr>
            <a:cxnSpLocks/>
          </p:cNvCxnSpPr>
          <p:nvPr userDrawn="1"/>
        </p:nvCxnSpPr>
        <p:spPr>
          <a:xfrm>
            <a:off x="11567020" y="420757"/>
            <a:ext cx="0" cy="60164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88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57468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06717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 id="2147483761" r:id="rId9"/>
    <p:sldLayoutId id="2147483762" r:id="rId10"/>
    <p:sldLayoutId id="21474837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help.sap.com/docs/SAP_HANA_PLATFORM?locale=en-US&amp;task=use_task"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help.sap.com/doc/abapdocu_752_index_htm/7.52/en-US/abencds_f1_builtin_functions.htm"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DAY-7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7</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SQL Script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AMDP</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Table Functions</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Scalar functions</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37"/>
          <p:cNvSpPr txBox="1"/>
          <p:nvPr/>
        </p:nvSpPr>
        <p:spPr>
          <a:xfrm>
            <a:off x="224979" y="788088"/>
            <a:ext cx="11806237" cy="39703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a programming language used inside databases, which is an advance version of plain SQL. It is the last option to improve performance of our applications and achieve code to data paradigm by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code-push-down.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Why SQL Script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the past we used to Fetch the data in ABAP, Loop over the data, Process the data and then write data back to database. We want to fully leverage the computational powers of SAP HANA, hence using SQL script we can achieve it. All our data intensive logic which we write using ABAP can now be pushed down to HANA DB using SQL Script.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https://help.sap.com/docs/SAP_HANA_PLATFORM?locale=en-US&amp;task=use_task</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not case-sensitive and every line ends with semi-colon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 use the code constructs like IF, ELSE, LOOP, FOR, WHILE, RAISE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create variables, they are assigned with null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 is comparison operator and := is the assignment operator. We can assign the value to variable using the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but when we use the variable in the code, we use value of (:) operator to use a variable.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assign the a query to a variable, the variable will allocate memory automatically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67" name="Google Shape;1067;p3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SQL Scripting</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7" name="Google Shape;1057;p36"/>
          <p:cNvSpPr txBox="1"/>
          <p:nvPr/>
        </p:nvSpPr>
        <p:spPr>
          <a:xfrm>
            <a:off x="224979" y="1262371"/>
            <a:ext cx="11806237" cy="452431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Sometimes, the CDS performance is not suitable for our use case and we need more complex technique to process our data deep into database to get best performance using code-to-data paradigm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want to use database specific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have limitations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cannot be debugged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Overcome the disadvantages of CDS where we need to branch output of one Queries to another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write imperative logic using CDS – IF, ELSE, LOOP, WHITE, EXCEPTION etc.</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also does a strict type check while writing joins and associations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 AMDP 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 static function in ABAP class marked with marker interface IF_AMDP_MARKER_HDB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function can only have Import and Export parameters and all parameters must be passed by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use complex data types (deep)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Any DB table which we plan to use with AMDP should be added to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using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clause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AMDP, A procedure gets created inside the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code will be written in SQL scripting programming language which will be pushed into the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we directly execute AMDP in DB, there is no automatic client handling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58" name="Google Shape;1058;p3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AMDP – ABAP managed Data procedure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What is AMDP?</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2585301"/>
          </a:xfrm>
          <a:prstGeom prst="rect">
            <a:avLst/>
          </a:prstGeom>
          <a:noFill/>
        </p:spPr>
        <p:txBody>
          <a:bodyPr wrap="square" lIns="121899" tIns="60949" rIns="121899" bIns="60949" rtlCol="0">
            <a:spAutoFit/>
          </a:bodyPr>
          <a:lstStyle/>
          <a:p>
            <a:r>
              <a:rPr lang="en-IN" sz="1600" dirty="0"/>
              <a:t>AMDP stands for </a:t>
            </a:r>
            <a:r>
              <a:rPr lang="en-IN" sz="1600" b="1" dirty="0"/>
              <a:t>ABAP Managed Data Procedure, </a:t>
            </a:r>
            <a:r>
              <a:rPr lang="en-IN" sz="1600" dirty="0"/>
              <a:t>it is one the best way to integrate the SQL Script code in SAP ABAP system.</a:t>
            </a:r>
          </a:p>
          <a:p>
            <a:pPr marL="285750" indent="-285750">
              <a:buFont typeface="Arial" panose="020B0604020202020204" pitchFamily="34" charset="0"/>
              <a:buChar char="•"/>
            </a:pPr>
            <a:r>
              <a:rPr lang="en-IN" sz="1600" dirty="0"/>
              <a:t>An AMDP is a ABAP class which contains SQL Script code</a:t>
            </a:r>
          </a:p>
          <a:p>
            <a:pPr marL="285750" indent="-285750">
              <a:buFont typeface="Arial" panose="020B0604020202020204" pitchFamily="34" charset="0"/>
              <a:buChar char="•"/>
            </a:pPr>
            <a:r>
              <a:rPr lang="en-IN" sz="1600" dirty="0"/>
              <a:t>It allows to write, test, debug, manage SQL Script code direct via ADT along with ABAP layer</a:t>
            </a:r>
          </a:p>
          <a:p>
            <a:pPr marL="285750" indent="-285750">
              <a:buFont typeface="Arial" panose="020B0604020202020204" pitchFamily="34" charset="0"/>
              <a:buChar char="•"/>
            </a:pPr>
            <a:r>
              <a:rPr lang="en-IN" sz="1600" dirty="0"/>
              <a:t>You don’t need to login to HANA DB with HANA Studio</a:t>
            </a:r>
          </a:p>
          <a:p>
            <a:pPr marL="285750" indent="-285750">
              <a:buFont typeface="Arial" panose="020B0604020202020204" pitchFamily="34" charset="0"/>
              <a:buChar char="•"/>
            </a:pPr>
            <a:r>
              <a:rPr lang="en-IN" sz="1600" dirty="0"/>
              <a:t>An AMDP is managed in ABAP layer hence it is transported to Q and P via ABAP transport</a:t>
            </a:r>
          </a:p>
          <a:p>
            <a:pPr marL="285750" indent="-285750">
              <a:buFont typeface="Arial" panose="020B0604020202020204" pitchFamily="34" charset="0"/>
              <a:buChar char="•"/>
            </a:pPr>
            <a:r>
              <a:rPr lang="en-IN" sz="1600" dirty="0"/>
              <a:t>Debugging of SQL Script is also done in ABAP layer</a:t>
            </a:r>
          </a:p>
          <a:p>
            <a:pPr marL="285750" indent="-285750">
              <a:buFont typeface="Arial" panose="020B0604020202020204" pitchFamily="34" charset="0"/>
              <a:buChar char="•"/>
            </a:pPr>
            <a:r>
              <a:rPr lang="en-IN" sz="1600" dirty="0"/>
              <a:t>Its top-down approach to push down logic to DB level</a:t>
            </a:r>
          </a:p>
          <a:p>
            <a:endParaRPr lang="en-IN" sz="1600" dirty="0"/>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pic>
        <p:nvPicPr>
          <p:cNvPr id="7" name="Picture 2" descr="Senseless ↠ Peter Parker - 29 | Tom holland, Tom holland spiderman, Tom  holland peter parker">
            <a:extLst>
              <a:ext uri="{FF2B5EF4-FFF2-40B4-BE49-F238E27FC236}">
                <a16:creationId xmlns:a16="http://schemas.microsoft.com/office/drawing/2014/main" id="{8DA336B3-EC7B-5729-0559-00C637946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44" y="4662971"/>
            <a:ext cx="2571750"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67A2349E-1394-AA2A-3C5F-D7D425CCAB88}"/>
              </a:ext>
            </a:extLst>
          </p:cNvPr>
          <p:cNvSpPr/>
          <p:nvPr/>
        </p:nvSpPr>
        <p:spPr>
          <a:xfrm>
            <a:off x="3553594" y="4869160"/>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mutation</a:t>
            </a:r>
          </a:p>
        </p:txBody>
      </p:sp>
      <p:pic>
        <p:nvPicPr>
          <p:cNvPr id="9" name="Picture 6" descr="Dancing Spiderman GIF - Dancing Spiderman Dance - Discover &amp; Share GIFs |  Spiderman, Spiderman gif, Spiderman funny">
            <a:extLst>
              <a:ext uri="{FF2B5EF4-FFF2-40B4-BE49-F238E27FC236}">
                <a16:creationId xmlns:a16="http://schemas.microsoft.com/office/drawing/2014/main" id="{E00778DC-B1FF-A8D2-5FC2-E27DC4F4A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148" y="4673674"/>
            <a:ext cx="3312344" cy="16561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C7A7F8-79B9-5B30-70CA-1AEAB9EEA96B}"/>
              </a:ext>
            </a:extLst>
          </p:cNvPr>
          <p:cNvSpPr txBox="1"/>
          <p:nvPr/>
        </p:nvSpPr>
        <p:spPr>
          <a:xfrm>
            <a:off x="1485900" y="6285420"/>
            <a:ext cx="2952328" cy="461665"/>
          </a:xfrm>
          <a:prstGeom prst="rect">
            <a:avLst/>
          </a:prstGeom>
          <a:noFill/>
        </p:spPr>
        <p:txBody>
          <a:bodyPr wrap="square" rtlCol="0">
            <a:spAutoFit/>
          </a:bodyPr>
          <a:lstStyle/>
          <a:p>
            <a:r>
              <a:rPr lang="en-IN" b="1" dirty="0"/>
              <a:t>ABAP class</a:t>
            </a:r>
          </a:p>
        </p:txBody>
      </p:sp>
      <p:sp>
        <p:nvSpPr>
          <p:cNvPr id="11" name="TextBox 10">
            <a:extLst>
              <a:ext uri="{FF2B5EF4-FFF2-40B4-BE49-F238E27FC236}">
                <a16:creationId xmlns:a16="http://schemas.microsoft.com/office/drawing/2014/main" id="{A89523EC-5683-C66A-50C2-A040DD2715A3}"/>
              </a:ext>
            </a:extLst>
          </p:cNvPr>
          <p:cNvSpPr txBox="1"/>
          <p:nvPr/>
        </p:nvSpPr>
        <p:spPr>
          <a:xfrm>
            <a:off x="9109239" y="4293096"/>
            <a:ext cx="2952328" cy="461665"/>
          </a:xfrm>
          <a:prstGeom prst="rect">
            <a:avLst/>
          </a:prstGeom>
          <a:noFill/>
        </p:spPr>
        <p:txBody>
          <a:bodyPr wrap="square" rtlCol="0">
            <a:spAutoFit/>
          </a:bodyPr>
          <a:lstStyle/>
          <a:p>
            <a:r>
              <a:rPr lang="en-IN" b="1" dirty="0"/>
              <a:t>AMDP</a:t>
            </a:r>
          </a:p>
        </p:txBody>
      </p:sp>
      <p:sp>
        <p:nvSpPr>
          <p:cNvPr id="12" name="Arrow: Right 11">
            <a:extLst>
              <a:ext uri="{FF2B5EF4-FFF2-40B4-BE49-F238E27FC236}">
                <a16:creationId xmlns:a16="http://schemas.microsoft.com/office/drawing/2014/main" id="{E15C1BDA-8F56-160C-3D51-D7A06E2D30AF}"/>
              </a:ext>
            </a:extLst>
          </p:cNvPr>
          <p:cNvSpPr/>
          <p:nvPr/>
        </p:nvSpPr>
        <p:spPr>
          <a:xfrm>
            <a:off x="3583082" y="5555584"/>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IF_AMDP_MARKER_HDB</a:t>
            </a:r>
          </a:p>
        </p:txBody>
      </p:sp>
    </p:spTree>
    <p:extLst>
      <p:ext uri="{BB962C8B-B14F-4D97-AF65-F5344CB8AC3E}">
        <p14:creationId xmlns:p14="http://schemas.microsoft.com/office/powerpoint/2010/main" val="398113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Technicality</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5109069"/>
          </a:xfrm>
          <a:prstGeom prst="rect">
            <a:avLst/>
          </a:prstGeom>
          <a:noFill/>
        </p:spPr>
        <p:txBody>
          <a:bodyPr wrap="square" lIns="121899" tIns="60949" rIns="121899" bIns="60949" rtlCol="0">
            <a:spAutoFit/>
          </a:bodyPr>
          <a:lstStyle/>
          <a:p>
            <a:pPr marL="285750" indent="-285750">
              <a:buFont typeface="Arial" panose="020B0604020202020204" pitchFamily="34" charset="0"/>
              <a:buChar char="•"/>
            </a:pPr>
            <a:r>
              <a:rPr lang="en-IN" sz="1800" dirty="0"/>
              <a:t>You can only create an AMDP if your ABAP system is running on top of HANA Database</a:t>
            </a:r>
          </a:p>
          <a:p>
            <a:pPr marL="285750" indent="-285750">
              <a:buFont typeface="Arial" panose="020B0604020202020204" pitchFamily="34" charset="0"/>
              <a:buChar char="•"/>
            </a:pPr>
            <a:r>
              <a:rPr lang="en-IN" sz="1800" dirty="0"/>
              <a:t>It’s a method in the mutated ABAP class. The class can contain multiple AMDP functions</a:t>
            </a:r>
          </a:p>
          <a:p>
            <a:pPr marL="285750" indent="-285750">
              <a:buFont typeface="Arial" panose="020B0604020202020204" pitchFamily="34" charset="0"/>
              <a:buChar char="•"/>
            </a:pPr>
            <a:r>
              <a:rPr lang="en-IN" sz="1800" dirty="0"/>
              <a:t>You can also have normal ABAP functions in same class as well</a:t>
            </a:r>
          </a:p>
          <a:p>
            <a:pPr marL="285750" indent="-285750">
              <a:buFont typeface="Arial" panose="020B0604020202020204" pitchFamily="34" charset="0"/>
              <a:buChar char="•"/>
            </a:pPr>
            <a:r>
              <a:rPr lang="en-IN" sz="1800" dirty="0"/>
              <a:t>But the merging of ABAP code with SQL Script code is not allowed.</a:t>
            </a:r>
          </a:p>
          <a:p>
            <a:pPr marL="285750" indent="-285750">
              <a:buFont typeface="Arial" panose="020B0604020202020204" pitchFamily="34" charset="0"/>
              <a:buChar char="•"/>
            </a:pPr>
            <a:r>
              <a:rPr lang="en-IN" sz="1800" dirty="0"/>
              <a:t>You cannot call any ABAP statements like calling FM, printing data, calling another class etc.</a:t>
            </a:r>
          </a:p>
          <a:p>
            <a:pPr marL="285750" indent="-285750">
              <a:buFont typeface="Arial" panose="020B0604020202020204" pitchFamily="34" charset="0"/>
              <a:buChar char="•"/>
            </a:pPr>
            <a:r>
              <a:rPr lang="en-IN" sz="1800" dirty="0"/>
              <a:t>We can do design time syntax check on SQL script code and debug also</a:t>
            </a:r>
          </a:p>
          <a:p>
            <a:pPr marL="285750" indent="-285750">
              <a:buFont typeface="Arial" panose="020B0604020202020204" pitchFamily="34" charset="0"/>
              <a:buChar char="•"/>
            </a:pPr>
            <a:r>
              <a:rPr lang="en-IN" sz="1800" dirty="0"/>
              <a:t>The only tool used to make AMDP is ADT (not SAPGUI)</a:t>
            </a:r>
          </a:p>
          <a:p>
            <a:pPr marL="285750" indent="-285750">
              <a:buFont typeface="Arial" panose="020B0604020202020204" pitchFamily="34" charset="0"/>
              <a:buChar char="•"/>
            </a:pPr>
            <a:r>
              <a:rPr lang="en-IN" sz="1800" dirty="0"/>
              <a:t>The function must have the importing and exporting params only, returning is not allowed</a:t>
            </a:r>
          </a:p>
          <a:p>
            <a:pPr marL="285750" indent="-285750">
              <a:buFont typeface="Arial" panose="020B0604020202020204" pitchFamily="34" charset="0"/>
              <a:buChar char="•"/>
            </a:pPr>
            <a:r>
              <a:rPr lang="en-IN" sz="1800" dirty="0"/>
              <a:t>All the parameters must be </a:t>
            </a:r>
            <a:r>
              <a:rPr lang="en-IN" sz="1800" b="1" dirty="0"/>
              <a:t>passed by value </a:t>
            </a:r>
            <a:r>
              <a:rPr lang="en-IN" sz="1800" dirty="0"/>
              <a:t>only</a:t>
            </a:r>
          </a:p>
          <a:p>
            <a:pPr marL="285750" indent="-285750">
              <a:buFont typeface="Arial" panose="020B0604020202020204" pitchFamily="34" charset="0"/>
              <a:buChar char="•"/>
            </a:pPr>
            <a:r>
              <a:rPr lang="en-IN" sz="1800" dirty="0"/>
              <a:t>We cannot use nested tables, structures as data types of AMDP signature</a:t>
            </a:r>
          </a:p>
          <a:p>
            <a:pPr marL="285750" indent="-285750">
              <a:buFont typeface="Arial" panose="020B0604020202020204" pitchFamily="34" charset="0"/>
              <a:buChar char="•"/>
            </a:pPr>
            <a:r>
              <a:rPr lang="en-IN" sz="1800" dirty="0"/>
              <a:t>Its </a:t>
            </a:r>
            <a:r>
              <a:rPr lang="en-IN" sz="1800" b="1" dirty="0"/>
              <a:t>static function </a:t>
            </a:r>
            <a:r>
              <a:rPr lang="en-IN" sz="1800" dirty="0"/>
              <a:t>of the class which can be called by </a:t>
            </a:r>
            <a:r>
              <a:rPr lang="en-IN" sz="1800" dirty="0" err="1"/>
              <a:t>classname</a:t>
            </a:r>
            <a:r>
              <a:rPr lang="en-IN" sz="1800" dirty="0"/>
              <a:t>=&gt;</a:t>
            </a:r>
            <a:r>
              <a:rPr lang="en-IN" sz="1800" dirty="0" err="1"/>
              <a:t>function_name</a:t>
            </a:r>
            <a:endParaRPr lang="en-IN" sz="1800" dirty="0"/>
          </a:p>
          <a:p>
            <a:pPr marL="285750" indent="-285750">
              <a:buFont typeface="Arial" panose="020B0604020202020204" pitchFamily="34" charset="0"/>
              <a:buChar char="•"/>
            </a:pPr>
            <a:r>
              <a:rPr lang="en-IN" sz="1800" dirty="0"/>
              <a:t>AMDP function will follow a </a:t>
            </a:r>
            <a:r>
              <a:rPr lang="en-IN" sz="1800" b="1" dirty="0"/>
              <a:t>special syntax to declare</a:t>
            </a:r>
          </a:p>
          <a:p>
            <a:pPr marL="285750" indent="-285750">
              <a:buFont typeface="Arial" panose="020B0604020202020204" pitchFamily="34" charset="0"/>
              <a:buChar char="•"/>
            </a:pPr>
            <a:r>
              <a:rPr lang="en-IN" sz="1800" dirty="0"/>
              <a:t>Any DB table which we want to use inside AMDP must be added as </a:t>
            </a:r>
            <a:r>
              <a:rPr lang="en-IN" sz="1800" b="1" dirty="0"/>
              <a:t>using</a:t>
            </a:r>
            <a:r>
              <a:rPr lang="en-IN" sz="1800" dirty="0"/>
              <a:t> clause in function </a:t>
            </a:r>
            <a:r>
              <a:rPr lang="en-IN" sz="1800" dirty="0" err="1"/>
              <a:t>impl</a:t>
            </a:r>
            <a:r>
              <a:rPr lang="en-IN" sz="1800" dirty="0"/>
              <a:t>.</a:t>
            </a:r>
          </a:p>
          <a:p>
            <a:pPr marL="285750" indent="-285750">
              <a:buFont typeface="Arial" panose="020B0604020202020204" pitchFamily="34" charset="0"/>
              <a:buChar char="•"/>
            </a:pPr>
            <a:r>
              <a:rPr lang="en-IN" sz="1800" dirty="0"/>
              <a:t>AMDP is transported to Q and P using ABAP transport</a:t>
            </a:r>
          </a:p>
          <a:p>
            <a:pPr marL="285750" indent="-285750">
              <a:buFont typeface="Arial" panose="020B0604020202020204" pitchFamily="34" charset="0"/>
              <a:buChar char="•"/>
            </a:pPr>
            <a:r>
              <a:rPr lang="en-IN" sz="1800" dirty="0"/>
              <a:t>Only SQL script language is supported</a:t>
            </a:r>
          </a:p>
          <a:p>
            <a:pPr marL="285750" indent="-285750">
              <a:buFont typeface="Arial" panose="020B0604020202020204" pitchFamily="34" charset="0"/>
              <a:buChar char="•"/>
            </a:pPr>
            <a:r>
              <a:rPr lang="en-IN" sz="1800" b="1" dirty="0"/>
              <a:t>When we create AMDP nothing happens in HANA, when we call AMDP first time, an AMDP a procedure gets created inside HANA DB</a:t>
            </a:r>
          </a:p>
          <a:p>
            <a:pPr marL="285750" indent="-285750">
              <a:buFont typeface="Arial" panose="020B0604020202020204" pitchFamily="34" charset="0"/>
              <a:buChar char="•"/>
            </a:pPr>
            <a:r>
              <a:rPr lang="en-IN" sz="1800" dirty="0"/>
              <a:t>The AMDP creates the procedure in ABAP schema (SAPHANADB) so we can only use those tables</a:t>
            </a:r>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9</a:t>
            </a:r>
            <a:endParaRPr lang="en-IN" sz="1100" dirty="0"/>
          </a:p>
        </p:txBody>
      </p:sp>
    </p:spTree>
    <p:extLst>
      <p:ext uri="{BB962C8B-B14F-4D97-AF65-F5344CB8AC3E}">
        <p14:creationId xmlns:p14="http://schemas.microsoft.com/office/powerpoint/2010/main" val="3318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38"/>
          <p:cNvSpPr txBox="1"/>
          <p:nvPr/>
        </p:nvSpPr>
        <p:spPr>
          <a:xfrm>
            <a:off x="191294" y="1047396"/>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Bridge the gap between CDS and AMDP, A CDS table function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Defines the skeleton of the data which we want from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it executes, it actually calls SQL Script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creates a FUNCTION database unlike AMDP creates a PROCEDURE in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CDS table function, can later be used to build view on view or can be used in OTHER CDS views also as JOIN/</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Plain CDS functions: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https://help.sap.com/doc/abapdocu_752_index_htm/7.52/en-US/abencds_f1_builtin_functions.htm</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76" name="Google Shape;1076;p3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Table function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E62DF-BBF3-AD47-760F-BDCAB579E9E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D43CB078-3756-3C34-A773-8E1F613A85A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CDS Scalar Function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87E9E7B-8E5B-555D-BB20-58B72C312324}"/>
              </a:ext>
            </a:extLst>
          </p:cNvPr>
          <p:cNvSpPr txBox="1"/>
          <p:nvPr/>
        </p:nvSpPr>
        <p:spPr>
          <a:xfrm>
            <a:off x="177646" y="654344"/>
            <a:ext cx="11486844" cy="400109"/>
          </a:xfrm>
          <a:prstGeom prst="rect">
            <a:avLst/>
          </a:prstGeom>
          <a:noFill/>
        </p:spPr>
        <p:txBody>
          <a:bodyPr wrap="square" lIns="121899" tIns="60949" rIns="121899" bIns="60949" rtlCol="0">
            <a:spAutoFit/>
          </a:bodyPr>
          <a:lstStyle/>
          <a:p>
            <a:r>
              <a:rPr lang="en-IN" sz="1800" dirty="0"/>
              <a:t>A scalar UDF in </a:t>
            </a:r>
            <a:r>
              <a:rPr lang="en-IN" sz="1800" dirty="0" err="1"/>
              <a:t>hana</a:t>
            </a:r>
            <a:r>
              <a:rPr lang="en-IN" sz="1800" dirty="0"/>
              <a:t> which returns exactly one value.</a:t>
            </a:r>
          </a:p>
        </p:txBody>
      </p:sp>
      <p:sp>
        <p:nvSpPr>
          <p:cNvPr id="4" name="TextBox 3">
            <a:extLst>
              <a:ext uri="{FF2B5EF4-FFF2-40B4-BE49-F238E27FC236}">
                <a16:creationId xmlns:a16="http://schemas.microsoft.com/office/drawing/2014/main" id="{78A55F07-21EF-C063-3478-1C4014A08F77}"/>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88F8EBB5-F74C-C563-2391-E5A099A7A9D2}"/>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0E1CF9F9-7518-887E-7223-62FC82A0DF25}"/>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sp>
        <p:nvSpPr>
          <p:cNvPr id="7" name="Rectangle 6">
            <a:extLst>
              <a:ext uri="{FF2B5EF4-FFF2-40B4-BE49-F238E27FC236}">
                <a16:creationId xmlns:a16="http://schemas.microsoft.com/office/drawing/2014/main" id="{48FFFEB7-69BF-362F-8EC0-398081FCDEA4}"/>
              </a:ext>
            </a:extLst>
          </p:cNvPr>
          <p:cNvSpPr/>
          <p:nvPr/>
        </p:nvSpPr>
        <p:spPr>
          <a:xfrm>
            <a:off x="4222204" y="1556792"/>
            <a:ext cx="2808312"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Definition</a:t>
            </a:r>
          </a:p>
        </p:txBody>
      </p:sp>
      <p:sp>
        <p:nvSpPr>
          <p:cNvPr id="8" name="Rectangle 7">
            <a:extLst>
              <a:ext uri="{FF2B5EF4-FFF2-40B4-BE49-F238E27FC236}">
                <a16:creationId xmlns:a16="http://schemas.microsoft.com/office/drawing/2014/main" id="{E07570A6-9D69-DA52-EF8A-4B8AFBAFB502}"/>
              </a:ext>
            </a:extLst>
          </p:cNvPr>
          <p:cNvSpPr/>
          <p:nvPr/>
        </p:nvSpPr>
        <p:spPr>
          <a:xfrm>
            <a:off x="4222204" y="3068959"/>
            <a:ext cx="2880320" cy="1296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implementation Reference</a:t>
            </a:r>
          </a:p>
        </p:txBody>
      </p:sp>
      <p:sp>
        <p:nvSpPr>
          <p:cNvPr id="9" name="Rectangle 8">
            <a:extLst>
              <a:ext uri="{FF2B5EF4-FFF2-40B4-BE49-F238E27FC236}">
                <a16:creationId xmlns:a16="http://schemas.microsoft.com/office/drawing/2014/main" id="{D310D27D-1303-8FB0-CB6A-8E502DA17657}"/>
              </a:ext>
            </a:extLst>
          </p:cNvPr>
          <p:cNvSpPr/>
          <p:nvPr/>
        </p:nvSpPr>
        <p:spPr>
          <a:xfrm>
            <a:off x="8379089" y="1574614"/>
            <a:ext cx="2880320" cy="2790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Class</a:t>
            </a:r>
          </a:p>
          <a:p>
            <a:pPr algn="ctr"/>
            <a:endParaRPr lang="en-IN" dirty="0"/>
          </a:p>
          <a:p>
            <a:pPr algn="ctr"/>
            <a:r>
              <a:rPr lang="en-IN" dirty="0"/>
              <a:t>Function code()</a:t>
            </a:r>
          </a:p>
          <a:p>
            <a:pPr algn="ctr"/>
            <a:r>
              <a:rPr lang="en-IN" dirty="0"/>
              <a:t>coda</a:t>
            </a:r>
          </a:p>
        </p:txBody>
      </p:sp>
      <p:sp>
        <p:nvSpPr>
          <p:cNvPr id="10" name="Rectangle 9">
            <a:extLst>
              <a:ext uri="{FF2B5EF4-FFF2-40B4-BE49-F238E27FC236}">
                <a16:creationId xmlns:a16="http://schemas.microsoft.com/office/drawing/2014/main" id="{64F1C177-BC09-D97A-14AE-193285805E23}"/>
              </a:ext>
            </a:extLst>
          </p:cNvPr>
          <p:cNvSpPr/>
          <p:nvPr/>
        </p:nvSpPr>
        <p:spPr>
          <a:xfrm>
            <a:off x="477788" y="1556792"/>
            <a:ext cx="2395843" cy="2880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CDS entity</a:t>
            </a:r>
          </a:p>
          <a:p>
            <a:pPr algn="ctr"/>
            <a:endParaRPr lang="en-IN" dirty="0"/>
          </a:p>
          <a:p>
            <a:pPr algn="ctr"/>
            <a:r>
              <a:rPr lang="en-IN" dirty="0" err="1"/>
              <a:t>Myfunc</a:t>
            </a:r>
            <a:r>
              <a:rPr lang="en-IN" dirty="0"/>
              <a:t>() as result</a:t>
            </a:r>
          </a:p>
        </p:txBody>
      </p:sp>
    </p:spTree>
    <p:extLst>
      <p:ext uri="{BB962C8B-B14F-4D97-AF65-F5344CB8AC3E}">
        <p14:creationId xmlns:p14="http://schemas.microsoft.com/office/powerpoint/2010/main" val="285215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2379</TotalTime>
  <Words>1376</Words>
  <Application>Microsoft Office PowerPoint</Application>
  <PresentationFormat>Custom</PresentationFormat>
  <Paragraphs>171</Paragraphs>
  <Slides>15</Slides>
  <Notes>10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Open Sans</vt:lpstr>
      <vt:lpstr>Cooper Black</vt:lpstr>
      <vt:lpstr>Corben</vt:lpstr>
      <vt:lpstr>Arial Black</vt:lpstr>
      <vt:lpstr>Cambria</vt:lpstr>
      <vt:lpstr>Noto Sans Symbols</vt:lpstr>
      <vt:lpstr>Arial</vt:lpstr>
      <vt:lpstr>Segoe UI</vt:lpstr>
      <vt:lpstr>Segoe UI Light</vt:lpstr>
      <vt:lpstr>Calibri</vt:lpstr>
      <vt:lpstr>Quattrocento Sans</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57</cp:revision>
  <dcterms:created xsi:type="dcterms:W3CDTF">2023-10-03T21:33:12Z</dcterms:created>
  <dcterms:modified xsi:type="dcterms:W3CDTF">2024-12-01T16:32:42Z</dcterms:modified>
</cp:coreProperties>
</file>